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2" r:id="rId1"/>
  </p:sldMasterIdLst>
  <p:notesMasterIdLst>
    <p:notesMasterId r:id="rId34"/>
  </p:notesMasterIdLst>
  <p:handoutMasterIdLst>
    <p:handoutMasterId r:id="rId35"/>
  </p:handoutMasterIdLst>
  <p:sldIdLst>
    <p:sldId id="987" r:id="rId2"/>
    <p:sldId id="988" r:id="rId3"/>
    <p:sldId id="1285" r:id="rId4"/>
    <p:sldId id="1286" r:id="rId5"/>
    <p:sldId id="1118" r:id="rId6"/>
    <p:sldId id="1086" r:id="rId7"/>
    <p:sldId id="1087" r:id="rId8"/>
    <p:sldId id="1119" r:id="rId9"/>
    <p:sldId id="1120" r:id="rId10"/>
    <p:sldId id="1235" r:id="rId11"/>
    <p:sldId id="1088" r:id="rId12"/>
    <p:sldId id="1181" r:id="rId13"/>
    <p:sldId id="1182" r:id="rId14"/>
    <p:sldId id="1236" r:id="rId15"/>
    <p:sldId id="1238" r:id="rId16"/>
    <p:sldId id="1239" r:id="rId17"/>
    <p:sldId id="1241" r:id="rId18"/>
    <p:sldId id="1242" r:id="rId19"/>
    <p:sldId id="1247" r:id="rId20"/>
    <p:sldId id="1248" r:id="rId21"/>
    <p:sldId id="1251" r:id="rId22"/>
    <p:sldId id="1280" r:id="rId23"/>
    <p:sldId id="1270" r:id="rId24"/>
    <p:sldId id="1272" r:id="rId25"/>
    <p:sldId id="1183" r:id="rId26"/>
    <p:sldId id="1273" r:id="rId27"/>
    <p:sldId id="1274" r:id="rId28"/>
    <p:sldId id="1282" r:id="rId29"/>
    <p:sldId id="1225" r:id="rId30"/>
    <p:sldId id="1275" r:id="rId31"/>
    <p:sldId id="1227" r:id="rId32"/>
    <p:sldId id="1117" r:id="rId33"/>
  </p:sldIdLst>
  <p:sldSz cx="10561638" cy="7921625"/>
  <p:notesSz cx="6805613" cy="9939338"/>
  <p:defaultTextStyle>
    <a:defPPr>
      <a:defRPr lang="ko-KR"/>
    </a:defPPr>
    <a:lvl1pPr marL="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083AC08-B8A8-4E8C-8F8A-A470BDC7864D}">
          <p14:sldIdLst>
            <p14:sldId id="987"/>
            <p14:sldId id="988"/>
            <p14:sldId id="1285"/>
            <p14:sldId id="1286"/>
            <p14:sldId id="1118"/>
            <p14:sldId id="1086"/>
            <p14:sldId id="1087"/>
            <p14:sldId id="1119"/>
            <p14:sldId id="1120"/>
            <p14:sldId id="1235"/>
            <p14:sldId id="1088"/>
            <p14:sldId id="1181"/>
            <p14:sldId id="1182"/>
            <p14:sldId id="1236"/>
            <p14:sldId id="1238"/>
            <p14:sldId id="1239"/>
            <p14:sldId id="1241"/>
            <p14:sldId id="1242"/>
            <p14:sldId id="1247"/>
            <p14:sldId id="1248"/>
            <p14:sldId id="1251"/>
            <p14:sldId id="1280"/>
            <p14:sldId id="1270"/>
            <p14:sldId id="1272"/>
            <p14:sldId id="1183"/>
            <p14:sldId id="1273"/>
            <p14:sldId id="1274"/>
            <p14:sldId id="1282"/>
            <p14:sldId id="1225"/>
            <p14:sldId id="1275"/>
            <p14:sldId id="1227"/>
            <p14:sldId id="11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95" userDrawn="1">
          <p15:clr>
            <a:srgbClr val="A4A3A4"/>
          </p15:clr>
        </p15:guide>
        <p15:guide id="2" pos="33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99"/>
    <a:srgbClr val="003399"/>
    <a:srgbClr val="FF3701"/>
    <a:srgbClr val="D1D8E8"/>
    <a:srgbClr val="1AD0C5"/>
    <a:srgbClr val="2BA5B5"/>
    <a:srgbClr val="5FABDE"/>
    <a:srgbClr val="FF6948"/>
    <a:srgbClr val="386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14" autoAdjust="0"/>
    <p:restoredTop sz="96583" autoAdjust="0"/>
  </p:normalViewPr>
  <p:slideViewPr>
    <p:cSldViewPr>
      <p:cViewPr varScale="1">
        <p:scale>
          <a:sx n="101" d="100"/>
          <a:sy n="101" d="100"/>
        </p:scale>
        <p:origin x="1098" y="108"/>
      </p:cViewPr>
      <p:guideLst>
        <p:guide orient="horz" pos="2495"/>
        <p:guide pos="33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972" y="-78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184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364CEFEC-D7CC-48CC-B5FF-0321E9F2F95E}" type="datetimeFigureOut">
              <a:rPr lang="ko-KR" altLang="en-US" smtClean="0"/>
              <a:pPr/>
              <a:t>2021-04-21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184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5ED73725-E7E3-4AE5-9A10-F49E6A0BB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32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133C5FC3-A607-4463-B82D-493EEF32E4AA}" type="datetimeFigureOut">
              <a:rPr lang="ko-KR" altLang="en-US" smtClean="0"/>
              <a:pPr/>
              <a:t>2021-04-21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7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018F2E9D-C504-426C-B6B6-7A61112D82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51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68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32347" y="2439631"/>
            <a:ext cx="6952984" cy="1089135"/>
          </a:xfrm>
        </p:spPr>
        <p:txBody>
          <a:bodyPr lIns="0" tIns="0" rIns="0" bIns="0">
            <a:noAutofit/>
          </a:bodyPr>
          <a:lstStyle>
            <a:lvl1pPr algn="l">
              <a:defRPr sz="44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STORY BOARD TITLE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1232347" y="2073520"/>
            <a:ext cx="6982148" cy="3332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956" b="1" spc="-81" baseline="0">
                <a:solidFill>
                  <a:srgbClr val="38659C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/>
              <a:t>TYPE</a:t>
            </a:r>
            <a:r>
              <a:rPr lang="ko-KR" altLang="en-US" dirty="0"/>
              <a:t> </a:t>
            </a:r>
          </a:p>
        </p:txBody>
      </p:sp>
      <p:cxnSp>
        <p:nvCxnSpPr>
          <p:cNvPr id="7" name="직선 연결선 6"/>
          <p:cNvCxnSpPr>
            <a:cxnSpLocks/>
          </p:cNvCxnSpPr>
          <p:nvPr userDrawn="1"/>
        </p:nvCxnSpPr>
        <p:spPr>
          <a:xfrm>
            <a:off x="1232347" y="3600772"/>
            <a:ext cx="292079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54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1"/>
          <p:cNvSpPr txBox="1">
            <a:spLocks/>
          </p:cNvSpPr>
          <p:nvPr userDrawn="1"/>
        </p:nvSpPr>
        <p:spPr>
          <a:xfrm>
            <a:off x="9681332" y="7489205"/>
            <a:ext cx="661262" cy="365125"/>
          </a:xfrm>
          <a:prstGeom prst="rect">
            <a:avLst/>
          </a:prstGeom>
        </p:spPr>
        <p:txBody>
          <a:bodyPr vert="horz" lIns="74499" tIns="37249" rIns="74499" bIns="37249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80D61F-97A8-4139-ACBF-D3DAEA84C92B}" type="slidenum">
              <a:rPr lang="ko-KR" altLang="en-US" sz="2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672308" y="325215"/>
            <a:ext cx="9289032" cy="467245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3200" b="1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1"/>
          </p:nvPr>
        </p:nvSpPr>
        <p:spPr>
          <a:xfrm>
            <a:off x="672307" y="1078549"/>
            <a:ext cx="9289033" cy="6194632"/>
          </a:xfrm>
        </p:spPr>
        <p:txBody>
          <a:bodyPr>
            <a:normAutofit/>
          </a:bodyPr>
          <a:lstStyle>
            <a:lvl1pPr marL="291038" indent="-291038">
              <a:lnSpc>
                <a:spcPct val="150000"/>
              </a:lnSpc>
              <a:buFontTx/>
              <a:buBlip>
                <a:blip r:embed="rId2"/>
              </a:buBlip>
              <a:tabLst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82075" indent="-2910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Ø"/>
              <a:tabLst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73114" indent="-2910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ppleSDGothicNeo-Regular" charset="-127"/>
              <a:buChar char="▷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164150" indent="-2910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■"/>
              <a:tabLst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487525" indent="-2910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charset="0"/>
              <a:buChar char="•"/>
              <a:tabLst/>
              <a:defRPr sz="1304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cxnSp>
        <p:nvCxnSpPr>
          <p:cNvPr id="10" name="직선 연결선[R] 9"/>
          <p:cNvCxnSpPr/>
          <p:nvPr userDrawn="1"/>
        </p:nvCxnSpPr>
        <p:spPr>
          <a:xfrm>
            <a:off x="293570" y="7489204"/>
            <a:ext cx="99158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굽은 화살표[B] 34"/>
          <p:cNvSpPr/>
          <p:nvPr userDrawn="1"/>
        </p:nvSpPr>
        <p:spPr>
          <a:xfrm flipV="1">
            <a:off x="293570" y="360412"/>
            <a:ext cx="9915824" cy="504056"/>
          </a:xfrm>
          <a:prstGeom prst="bentArrow">
            <a:avLst>
              <a:gd name="adj1" fmla="val 25000"/>
              <a:gd name="adj2" fmla="val 4261"/>
              <a:gd name="adj3" fmla="val 0"/>
              <a:gd name="adj4" fmla="val 220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3569" y="7561608"/>
            <a:ext cx="450745" cy="315356"/>
          </a:xfrm>
          <a:prstGeom prst="rect">
            <a:avLst/>
          </a:prstGeom>
        </p:spPr>
      </p:pic>
      <p:sp>
        <p:nvSpPr>
          <p:cNvPr id="38" name="텍스트 상자 37"/>
          <p:cNvSpPr txBox="1"/>
          <p:nvPr userDrawn="1"/>
        </p:nvSpPr>
        <p:spPr>
          <a:xfrm>
            <a:off x="672307" y="7577331"/>
            <a:ext cx="3944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Malgun Gothic" charset="-127"/>
                <a:ea typeface="Malgun Gothic" charset="-127"/>
                <a:cs typeface="Malgun Gothic" charset="-127"/>
              </a:rPr>
              <a:t>Dept.</a:t>
            </a:r>
            <a:r>
              <a:rPr kumimoji="1" lang="en-US" altLang="ko-KR" sz="1200" b="1" baseline="0" dirty="0">
                <a:latin typeface="Malgun Gothic" charset="-127"/>
                <a:ea typeface="Malgun Gothic" charset="-127"/>
                <a:cs typeface="Malgun Gothic" charset="-127"/>
              </a:rPr>
              <a:t> of Electronic Engineering, </a:t>
            </a:r>
            <a:r>
              <a:rPr kumimoji="1" lang="en-US" altLang="ko-KR" sz="1200" b="1" baseline="0" dirty="0" err="1">
                <a:latin typeface="Malgun Gothic" charset="-127"/>
                <a:ea typeface="Malgun Gothic" charset="-127"/>
                <a:cs typeface="Malgun Gothic" charset="-127"/>
              </a:rPr>
              <a:t>Kyonggi</a:t>
            </a:r>
            <a:r>
              <a:rPr kumimoji="1" lang="en-US" altLang="ko-KR" sz="1200" b="1" baseline="0" dirty="0">
                <a:latin typeface="Malgun Gothic" charset="-127"/>
                <a:ea typeface="Malgun Gothic" charset="-127"/>
                <a:cs typeface="Malgun Gothic" charset="-127"/>
              </a:rPr>
              <a:t> University</a:t>
            </a:r>
            <a:endParaRPr kumimoji="1" lang="ko-KR" altLang="en-US" sz="1200" b="1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94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58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8082" y="317235"/>
            <a:ext cx="9505474" cy="1320271"/>
          </a:xfrm>
          <a:prstGeom prst="rect">
            <a:avLst/>
          </a:prstGeom>
        </p:spPr>
        <p:txBody>
          <a:bodyPr vert="horz" lIns="119329" tIns="59665" rIns="119329" bIns="5966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8082" y="1848380"/>
            <a:ext cx="9505474" cy="5227906"/>
          </a:xfrm>
          <a:prstGeom prst="rect">
            <a:avLst/>
          </a:prstGeom>
        </p:spPr>
        <p:txBody>
          <a:bodyPr vert="horz" lIns="119329" tIns="59665" rIns="119329" bIns="5966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28082" y="7342176"/>
            <a:ext cx="2464382" cy="421753"/>
          </a:xfrm>
          <a:prstGeom prst="rect">
            <a:avLst/>
          </a:prstGeom>
        </p:spPr>
        <p:txBody>
          <a:bodyPr vert="horz" lIns="119329" tIns="59665" rIns="119329" bIns="59665" rtlCol="0" anchor="ctr"/>
          <a:lstStyle>
            <a:lvl1pPr algn="l">
              <a:defRPr sz="1304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08560" y="7342176"/>
            <a:ext cx="3344519" cy="421753"/>
          </a:xfrm>
          <a:prstGeom prst="rect">
            <a:avLst/>
          </a:prstGeom>
        </p:spPr>
        <p:txBody>
          <a:bodyPr vert="horz" lIns="119329" tIns="59665" rIns="119329" bIns="59665" rtlCol="0" anchor="ctr"/>
          <a:lstStyle>
            <a:lvl1pPr algn="ctr">
              <a:defRPr sz="1304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69174" y="7342176"/>
            <a:ext cx="2464382" cy="421753"/>
          </a:xfrm>
          <a:prstGeom prst="rect">
            <a:avLst/>
          </a:prstGeom>
        </p:spPr>
        <p:txBody>
          <a:bodyPr vert="horz" lIns="119329" tIns="59665" rIns="119329" bIns="59665" rtlCol="0" anchor="ctr"/>
          <a:lstStyle>
            <a:lvl1pPr algn="r">
              <a:defRPr sz="1304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95A1369-07F9-4590-9E22-756FB5AA63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3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hdr="0" ftr="0" dt="0"/>
  <p:txStyles>
    <p:titleStyle>
      <a:lvl1pPr algn="ctr" defTabSz="972298" rtl="0" eaLnBrk="1" latinLnBrk="1" hangingPunct="1">
        <a:spcBef>
          <a:spcPct val="0"/>
        </a:spcBef>
        <a:buNone/>
        <a:defRPr sz="4644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64612" indent="-364612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3422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89992" indent="-303843" algn="l" defTabSz="972298" rtl="0" eaLnBrk="1" latinLnBrk="1" hangingPunct="1">
        <a:spcBef>
          <a:spcPct val="20000"/>
        </a:spcBef>
        <a:buFont typeface="Arial" panose="020B0604020202020204" pitchFamily="34" charset="0"/>
        <a:buChar char="–"/>
        <a:defRPr sz="301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15373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2526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701522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–"/>
        <a:defRPr sz="2118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187671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»"/>
        <a:defRPr sz="2118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673820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159970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646118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132268" indent="-243075" algn="l" defTabSz="972298" rtl="0" eaLnBrk="1" latinLnBrk="1" hangingPunct="1">
        <a:spcBef>
          <a:spcPct val="20000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1pPr>
      <a:lvl2pPr marL="486149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2pPr>
      <a:lvl3pPr marL="972298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3pPr>
      <a:lvl4pPr marL="1458447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4pPr>
      <a:lvl5pPr marL="1944597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5pPr>
      <a:lvl6pPr marL="2430746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6pPr>
      <a:lvl7pPr marL="2916895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7pPr>
      <a:lvl8pPr marL="3403044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8pPr>
      <a:lvl9pPr marL="3889193" algn="l" defTabSz="972298" rtl="0" eaLnBrk="1" latinLnBrk="1" hangingPunct="1">
        <a:defRPr sz="18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40259" y="2684101"/>
            <a:ext cx="10081120" cy="1089135"/>
          </a:xfrm>
        </p:spPr>
        <p:txBody>
          <a:bodyPr/>
          <a:lstStyle/>
          <a:p>
            <a:pPr algn="ctr">
              <a:defRPr/>
            </a:pPr>
            <a:r>
              <a:rPr lang="ko-KR" altLang="en-US" sz="4800" kern="0" dirty="0"/>
              <a:t>최종 발표 작성 방법</a:t>
            </a:r>
            <a:endParaRPr kumimoji="1" lang="ko-KR" altLang="en-US" sz="48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259" y="3888804"/>
            <a:ext cx="100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+mn-ea"/>
              </a:rPr>
              <a:t>(2021</a:t>
            </a:r>
            <a:r>
              <a:rPr lang="ko-KR" altLang="en-US" sz="3600" b="1" dirty="0">
                <a:latin typeface="+mn-ea"/>
              </a:rPr>
              <a:t>년 </a:t>
            </a:r>
            <a:r>
              <a:rPr lang="en-US" altLang="ko-KR" sz="3600" b="1" dirty="0">
                <a:latin typeface="+mn-ea"/>
              </a:rPr>
              <a:t>1</a:t>
            </a:r>
            <a:r>
              <a:rPr lang="ko-KR" altLang="en-US" sz="3600" b="1" dirty="0">
                <a:latin typeface="+mn-ea"/>
              </a:rPr>
              <a:t>학기</a:t>
            </a:r>
            <a:r>
              <a:rPr lang="en-US" altLang="ko-KR" sz="3600" b="1" dirty="0">
                <a:latin typeface="+mn-ea"/>
              </a:rPr>
              <a:t>)</a:t>
            </a:r>
            <a:endParaRPr lang="ko-KR" altLang="en-US" sz="3600" b="1" dirty="0">
              <a:latin typeface="+mn-ea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067" y="4211969"/>
            <a:ext cx="2568298" cy="337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6">
            <a:extLst>
              <a:ext uri="{FF2B5EF4-FFF2-40B4-BE49-F238E27FC236}">
                <a16:creationId xmlns="" xmlns:a16="http://schemas.microsoft.com/office/drawing/2014/main" id="{A8F1565A-2FE7-4D1B-9664-068971C057AE}"/>
              </a:ext>
            </a:extLst>
          </p:cNvPr>
          <p:cNvSpPr txBox="1">
            <a:spLocks/>
          </p:cNvSpPr>
          <p:nvPr/>
        </p:nvSpPr>
        <p:spPr>
          <a:xfrm>
            <a:off x="384275" y="844060"/>
            <a:ext cx="5184576" cy="10891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72298" rtl="0" eaLnBrk="1" latinLnBrk="1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4000" kern="0" dirty="0">
                <a:solidFill>
                  <a:srgbClr val="0000CC"/>
                </a:solidFill>
              </a:rPr>
              <a:t>(</a:t>
            </a:r>
            <a:r>
              <a:rPr lang="ko-KR" altLang="en-US" sz="4000" kern="0" dirty="0" err="1">
                <a:solidFill>
                  <a:srgbClr val="0000CC"/>
                </a:solidFill>
              </a:rPr>
              <a:t>성동수교수님</a:t>
            </a:r>
            <a:r>
              <a:rPr lang="ko-KR" altLang="en-US" sz="4000" kern="0" dirty="0">
                <a:solidFill>
                  <a:srgbClr val="0000CC"/>
                </a:solidFill>
              </a:rPr>
              <a:t> 설명</a:t>
            </a:r>
            <a:r>
              <a:rPr lang="en-US" altLang="ko-KR" sz="4000" kern="0" dirty="0">
                <a:solidFill>
                  <a:srgbClr val="0000CC"/>
                </a:solidFill>
              </a:rPr>
              <a:t>)</a:t>
            </a:r>
            <a:endParaRPr kumimoji="1" lang="ko-KR" altLang="en-US" sz="4000" dirty="0">
              <a:solidFill>
                <a:srgbClr val="0000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959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 txBox="1">
            <a:spLocks/>
          </p:cNvSpPr>
          <p:nvPr/>
        </p:nvSpPr>
        <p:spPr>
          <a:xfrm>
            <a:off x="456283" y="1152500"/>
            <a:ext cx="9577064" cy="6192688"/>
          </a:xfrm>
          <a:prstGeom prst="rect">
            <a:avLst/>
          </a:prstGeom>
        </p:spPr>
        <p:txBody>
          <a:bodyPr vert="horz" lIns="119329" tIns="59665" rIns="119329" bIns="59665" rtlCol="0">
            <a:normAutofit/>
          </a:bodyPr>
          <a:lstStyle>
            <a:lvl1pPr marL="291038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FontTx/>
              <a:buBlip>
                <a:blip r:embed="rId2"/>
              </a:buBlip>
              <a:tabLst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8207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Ø"/>
              <a:tabLst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73114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ppleSDGothicNeo-Regular" charset="-127"/>
              <a:buChar char="▷"/>
              <a:tabLst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64150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■"/>
              <a:tabLst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8752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charset="0"/>
              <a:buChar char="•"/>
              <a:tabLst/>
              <a:defRPr sz="1304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037" lvl="1" indent="0">
              <a:buFont typeface="Wingdings" charset="2"/>
              <a:buNone/>
              <a:defRPr/>
            </a:pPr>
            <a:endParaRPr lang="en-US" altLang="ko-KR" sz="2800" dirty="0"/>
          </a:p>
        </p:txBody>
      </p:sp>
      <p:sp>
        <p:nvSpPr>
          <p:cNvPr id="9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61206" y="302692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1. </a:t>
            </a:r>
            <a:r>
              <a:rPr lang="ko-KR" altLang="en-US" dirty="0"/>
              <a:t>과제 내용 </a:t>
            </a:r>
            <a:r>
              <a:rPr lang="en-US" altLang="ko-KR" dirty="0"/>
              <a:t> 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F7E4C41-9B70-4201-98CA-5693D6AB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87" y="1759868"/>
            <a:ext cx="7404067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2. </a:t>
            </a:r>
            <a:r>
              <a:rPr kumimoji="1" lang="ko-KR" altLang="en-US" dirty="0">
                <a:solidFill>
                  <a:schemeClr val="tx1"/>
                </a:solidFill>
              </a:rPr>
              <a:t>제작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sz="3200" dirty="0"/>
              <a:t>설계 목표 대비 결과 요약</a:t>
            </a:r>
            <a:endParaRPr lang="en-US" altLang="ko-KR" sz="3200" dirty="0"/>
          </a:p>
          <a:p>
            <a:r>
              <a:rPr lang="ko-KR" altLang="en-US" sz="3200" dirty="0"/>
              <a:t> 상세 성능 테스트 결과  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      (</a:t>
            </a:r>
            <a:r>
              <a:rPr lang="ko-KR" altLang="en-US" sz="3200" dirty="0"/>
              <a:t>설계 목표 제원 및 실제 측정치 비교</a:t>
            </a:r>
            <a:r>
              <a:rPr lang="en-US" altLang="ko-KR" sz="3200" dirty="0" smtClean="0"/>
              <a:t>)</a:t>
            </a:r>
          </a:p>
          <a:p>
            <a:pPr marL="0" indent="0">
              <a:buNone/>
            </a:pPr>
            <a:r>
              <a:rPr lang="en-US" altLang="ko-KR" sz="3200" dirty="0"/>
              <a:t>(</a:t>
            </a:r>
            <a:r>
              <a:rPr lang="ko-KR" altLang="en-US" sz="3200" dirty="0"/>
              <a:t>예</a:t>
            </a:r>
            <a:r>
              <a:rPr lang="en-US" altLang="ko-KR" sz="3200" dirty="0"/>
              <a:t>: </a:t>
            </a:r>
            <a:r>
              <a:rPr lang="ko-KR" altLang="en-US" sz="3200" dirty="0"/>
              <a:t>인식 성공률</a:t>
            </a:r>
            <a:r>
              <a:rPr lang="en-US" altLang="ko-KR" sz="3200" dirty="0"/>
              <a:t>, </a:t>
            </a:r>
            <a:r>
              <a:rPr lang="ko-KR" altLang="en-US" sz="3200" dirty="0"/>
              <a:t>분류 성공률</a:t>
            </a:r>
            <a:r>
              <a:rPr lang="en-US" altLang="ko-KR" sz="3200" dirty="0"/>
              <a:t>, </a:t>
            </a:r>
            <a:r>
              <a:rPr lang="ko-KR" altLang="en-US" sz="3200" dirty="0"/>
              <a:t>작동 시간</a:t>
            </a:r>
            <a:r>
              <a:rPr lang="en-US" altLang="ko-KR" sz="3200" dirty="0"/>
              <a:t>, </a:t>
            </a:r>
            <a:r>
              <a:rPr lang="ko-KR" altLang="en-US" sz="3200" dirty="0"/>
              <a:t>정확도</a:t>
            </a:r>
            <a:r>
              <a:rPr lang="en-US" altLang="ko-KR" sz="3200" dirty="0"/>
              <a:t>, </a:t>
            </a:r>
            <a:r>
              <a:rPr lang="ko-KR" altLang="en-US" sz="3200" dirty="0"/>
              <a:t>작동 속도 </a:t>
            </a:r>
            <a:r>
              <a:rPr lang="ko-KR" altLang="en-US" sz="3200" dirty="0" smtClean="0"/>
              <a:t>등</a:t>
            </a:r>
            <a:r>
              <a:rPr lang="en-US" altLang="ko-KR" sz="3200" dirty="0" smtClean="0"/>
              <a:t>)</a:t>
            </a:r>
            <a:endParaRPr lang="ko-KR" altLang="en-US" sz="3200" dirty="0"/>
          </a:p>
          <a:p>
            <a:pPr marL="0" indent="0">
              <a:buNone/>
            </a:pPr>
            <a:endParaRPr lang="en-US" altLang="ko-KR" sz="3200" dirty="0"/>
          </a:p>
          <a:p>
            <a:r>
              <a:rPr lang="ko-KR" altLang="en-US" sz="3200" dirty="0"/>
              <a:t> 제작물 사진</a:t>
            </a:r>
            <a:r>
              <a:rPr lang="en-US" altLang="ko-KR" sz="3200" dirty="0"/>
              <a:t>(</a:t>
            </a:r>
            <a:r>
              <a:rPr lang="ko-KR" altLang="en-US" sz="3200" dirty="0"/>
              <a:t>조원들 얼굴 사진 포함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36043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 txBox="1">
            <a:spLocks/>
          </p:cNvSpPr>
          <p:nvPr/>
        </p:nvSpPr>
        <p:spPr>
          <a:xfrm>
            <a:off x="456283" y="1152500"/>
            <a:ext cx="9577064" cy="6192688"/>
          </a:xfrm>
          <a:prstGeom prst="rect">
            <a:avLst/>
          </a:prstGeom>
        </p:spPr>
        <p:txBody>
          <a:bodyPr vert="horz" lIns="119329" tIns="59665" rIns="119329" bIns="59665" rtlCol="0">
            <a:normAutofit/>
          </a:bodyPr>
          <a:lstStyle>
            <a:lvl1pPr marL="291038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FontTx/>
              <a:buBlip>
                <a:blip r:embed="rId2"/>
              </a:buBlip>
              <a:tabLst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8207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Ø"/>
              <a:tabLst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73114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ppleSDGothicNeo-Regular" charset="-127"/>
              <a:buChar char="▷"/>
              <a:tabLst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64150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■"/>
              <a:tabLst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8752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charset="0"/>
              <a:buChar char="•"/>
              <a:tabLst/>
              <a:defRPr sz="1304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037" lvl="1" indent="0">
              <a:buFont typeface="Wingdings" charset="2"/>
              <a:buNone/>
              <a:defRPr/>
            </a:pP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Font typeface="Wingdings" charset="2"/>
              <a:buNone/>
              <a:defRPr/>
            </a:pPr>
            <a:endParaRPr lang="en-US" altLang="ko-KR" sz="2800" dirty="0"/>
          </a:p>
        </p:txBody>
      </p:sp>
      <p:sp>
        <p:nvSpPr>
          <p:cNvPr id="9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4F890F3-2426-4882-8625-0AABF821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47" y="1523690"/>
            <a:ext cx="8260625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43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8016EE0-3E7E-42FB-B4B6-F6D63640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54" y="1624137"/>
            <a:ext cx="768923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5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2922955-0A6B-4A19-B3FE-2D80DD29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55" y="1584548"/>
            <a:ext cx="801145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3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42CC689-8C01-4552-B6C8-E98921A29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34" y="1453902"/>
            <a:ext cx="86678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46AD07F-2745-4806-9990-F33817AA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23" y="1711920"/>
            <a:ext cx="8302960" cy="51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9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9AE7506-8E27-4B5A-A1B5-08941A63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39" y="1686049"/>
            <a:ext cx="84486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5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6F76664-E9E9-4672-97A0-1D306DBE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23" y="1728564"/>
            <a:ext cx="7534688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5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FC6F302-C06E-4E41-B097-A47376DDD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82" y="2243262"/>
            <a:ext cx="8026774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0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ko-KR" altLang="en-US" dirty="0"/>
              <a:t>최종 발표 자료 제출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08484"/>
            <a:ext cx="9577064" cy="6408712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 kern="0" dirty="0">
                <a:solidFill>
                  <a:srgbClr val="000099"/>
                </a:solidFill>
              </a:rPr>
              <a:t> 최종 발표 </a:t>
            </a:r>
            <a:r>
              <a:rPr lang="en-US" altLang="ko-KR" sz="2400" kern="0" dirty="0">
                <a:solidFill>
                  <a:srgbClr val="000000"/>
                </a:solidFill>
              </a:rPr>
              <a:t>: </a:t>
            </a:r>
            <a:r>
              <a:rPr lang="ko-KR" altLang="en-US" sz="2400" kern="0" dirty="0">
                <a:solidFill>
                  <a:srgbClr val="000000"/>
                </a:solidFill>
              </a:rPr>
              <a:t>제작결과 발표</a:t>
            </a:r>
            <a:r>
              <a:rPr lang="en-US" altLang="ko-KR" sz="2400" kern="0" dirty="0">
                <a:solidFill>
                  <a:srgbClr val="000000"/>
                </a:solidFill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</a:rPr>
              <a:t>성능평가 발표</a:t>
            </a:r>
            <a:r>
              <a:rPr lang="en-US" altLang="ko-KR" sz="2400" kern="0" dirty="0">
                <a:solidFill>
                  <a:srgbClr val="000000"/>
                </a:solidFill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</a:rPr>
              <a:t>동영상 동작시연</a:t>
            </a:r>
            <a:endParaRPr lang="en-US" altLang="ko-KR" sz="2400" kern="0" dirty="0">
              <a:solidFill>
                <a:srgbClr val="000000"/>
              </a:solidFill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en-US" altLang="ko-KR" sz="2400" kern="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 kern="0" dirty="0">
                <a:solidFill>
                  <a:srgbClr val="FF0000"/>
                </a:solidFill>
              </a:rPr>
              <a:t> 실제 동작시연은 조별로 대면 시연 </a:t>
            </a:r>
            <a:r>
              <a:rPr lang="en-US" altLang="ko-KR" sz="2400" kern="0" dirty="0">
                <a:solidFill>
                  <a:srgbClr val="FF0000"/>
                </a:solidFill>
              </a:rPr>
              <a:t>: </a:t>
            </a:r>
            <a:r>
              <a:rPr lang="ko-KR" altLang="en-US" sz="2400" kern="0" dirty="0">
                <a:solidFill>
                  <a:srgbClr val="FF0000"/>
                </a:solidFill>
              </a:rPr>
              <a:t>시간 및 장소는 추후 공지</a:t>
            </a:r>
            <a:endParaRPr lang="en-US" altLang="ko-KR" sz="2400" kern="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 kern="0" dirty="0">
                <a:solidFill>
                  <a:srgbClr val="FF0000"/>
                </a:solidFill>
              </a:rPr>
              <a:t> 최종 발표 구두 발표 시간 </a:t>
            </a:r>
            <a:r>
              <a:rPr lang="en-US" altLang="ko-KR" sz="2400" kern="0" dirty="0">
                <a:solidFill>
                  <a:srgbClr val="FF0000"/>
                </a:solidFill>
              </a:rPr>
              <a:t>: (</a:t>
            </a:r>
            <a:r>
              <a:rPr lang="ko-KR" altLang="en-US" sz="2400" kern="0" dirty="0">
                <a:solidFill>
                  <a:srgbClr val="FF0000"/>
                </a:solidFill>
              </a:rPr>
              <a:t>최소</a:t>
            </a:r>
            <a:r>
              <a:rPr lang="en-US" altLang="ko-KR" sz="2400" kern="0" dirty="0">
                <a:solidFill>
                  <a:srgbClr val="FF0000"/>
                </a:solidFill>
              </a:rPr>
              <a:t>) 25</a:t>
            </a:r>
            <a:r>
              <a:rPr lang="ko-KR" altLang="en-US" sz="2400" kern="0" dirty="0">
                <a:solidFill>
                  <a:srgbClr val="FF0000"/>
                </a:solidFill>
              </a:rPr>
              <a:t>분 </a:t>
            </a:r>
            <a:r>
              <a:rPr lang="en-US" altLang="ko-KR" sz="2400" kern="0" dirty="0">
                <a:solidFill>
                  <a:srgbClr val="FF0000"/>
                </a:solidFill>
              </a:rPr>
              <a:t>~ 35</a:t>
            </a:r>
            <a:r>
              <a:rPr lang="ko-KR" altLang="en-US" sz="2400" kern="0" dirty="0">
                <a:solidFill>
                  <a:srgbClr val="FF0000"/>
                </a:solidFill>
              </a:rPr>
              <a:t>분 이하</a:t>
            </a:r>
            <a:r>
              <a:rPr lang="en-US" altLang="ko-KR" sz="2400" kern="0" dirty="0">
                <a:solidFill>
                  <a:srgbClr val="FF0000"/>
                </a:solidFill>
              </a:rPr>
              <a:t>.</a:t>
            </a:r>
            <a:r>
              <a:rPr lang="ko-KR" altLang="en-US" sz="2400" kern="0" dirty="0">
                <a:solidFill>
                  <a:srgbClr val="FF0000"/>
                </a:solidFill>
              </a:rPr>
              <a:t> </a:t>
            </a:r>
            <a:endParaRPr lang="en-US" altLang="ko-KR" sz="2400" kern="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ko-KR" sz="2400" kern="0" dirty="0">
                <a:solidFill>
                  <a:srgbClr val="FF0000"/>
                </a:solidFill>
              </a:rPr>
              <a:t> </a:t>
            </a:r>
            <a:r>
              <a:rPr lang="ko-KR" altLang="en-US" sz="2400" kern="0" dirty="0">
                <a:solidFill>
                  <a:srgbClr val="FF0000"/>
                </a:solidFill>
              </a:rPr>
              <a:t>동영상 시연 포함 </a:t>
            </a:r>
            <a:r>
              <a:rPr lang="en-US" altLang="ko-KR" sz="2400" kern="0" dirty="0">
                <a:solidFill>
                  <a:srgbClr val="FF0000"/>
                </a:solidFill>
              </a:rPr>
              <a:t>: </a:t>
            </a:r>
            <a:r>
              <a:rPr lang="ko-KR" altLang="en-US" sz="2400" kern="0" dirty="0">
                <a:solidFill>
                  <a:srgbClr val="FF0000"/>
                </a:solidFill>
              </a:rPr>
              <a:t>충분한 시연을 요함</a:t>
            </a:r>
            <a:r>
              <a:rPr lang="en-US" altLang="ko-KR" sz="2400" kern="0" dirty="0">
                <a:solidFill>
                  <a:srgbClr val="FF0000"/>
                </a:solidFill>
              </a:rPr>
              <a:t>. (5</a:t>
            </a:r>
            <a:r>
              <a:rPr lang="ko-KR" altLang="en-US" sz="2400" kern="0" dirty="0">
                <a:solidFill>
                  <a:srgbClr val="FF0000"/>
                </a:solidFill>
              </a:rPr>
              <a:t>분 이상</a:t>
            </a:r>
            <a:r>
              <a:rPr lang="en-US" altLang="ko-KR" sz="2400" kern="0" dirty="0">
                <a:solidFill>
                  <a:srgbClr val="FF0000"/>
                </a:solidFill>
              </a:rPr>
              <a:t>)</a:t>
            </a:r>
            <a:endParaRPr kumimoji="1" lang="ko-KR" altLang="en-US" sz="2400" dirty="0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ko-KR" sz="2400" kern="0" dirty="0">
                <a:solidFill>
                  <a:srgbClr val="FF0000"/>
                </a:solidFill>
              </a:rPr>
              <a:t>  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kern="0" dirty="0">
                <a:solidFill>
                  <a:srgbClr val="000000"/>
                </a:solidFill>
              </a:rPr>
              <a:t>최종 발표 자료</a:t>
            </a:r>
            <a:r>
              <a:rPr lang="en-US" altLang="ko-KR" sz="2400" kern="0" dirty="0">
                <a:solidFill>
                  <a:srgbClr val="000000"/>
                </a:solidFill>
              </a:rPr>
              <a:t>(</a:t>
            </a:r>
            <a:r>
              <a:rPr lang="en-US" altLang="ko-KR" sz="2400" kern="0" dirty="0" err="1">
                <a:solidFill>
                  <a:srgbClr val="000000"/>
                </a:solidFill>
              </a:rPr>
              <a:t>Powerpoint</a:t>
            </a:r>
            <a:r>
              <a:rPr lang="en-US" altLang="ko-KR" sz="2400" kern="0" dirty="0">
                <a:solidFill>
                  <a:srgbClr val="000000"/>
                </a:solidFill>
              </a:rPr>
              <a:t> File)</a:t>
            </a:r>
            <a:r>
              <a:rPr lang="ko-KR" altLang="en-US" sz="2400" kern="0" dirty="0">
                <a:solidFill>
                  <a:srgbClr val="000000"/>
                </a:solidFill>
              </a:rPr>
              <a:t> 제출 방법</a:t>
            </a:r>
            <a:endParaRPr lang="en-US" altLang="ko-KR" sz="2400" kern="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kern="0" dirty="0">
                <a:solidFill>
                  <a:srgbClr val="000000"/>
                </a:solidFill>
              </a:rPr>
              <a:t>원격교육</a:t>
            </a:r>
            <a:r>
              <a:rPr lang="en-US" altLang="ko-KR" sz="2400" kern="0" dirty="0">
                <a:solidFill>
                  <a:srgbClr val="000000"/>
                </a:solidFill>
              </a:rPr>
              <a:t>(LMS)</a:t>
            </a:r>
            <a:r>
              <a:rPr lang="ko-KR" altLang="en-US" sz="2400" kern="0" dirty="0">
                <a:solidFill>
                  <a:srgbClr val="000000"/>
                </a:solidFill>
              </a:rPr>
              <a:t>에 발표자료 올리기</a:t>
            </a:r>
            <a:r>
              <a:rPr lang="en-US" altLang="ko-KR" sz="2400" kern="0" dirty="0">
                <a:solidFill>
                  <a:srgbClr val="000000"/>
                </a:solidFill>
              </a:rPr>
              <a:t>(</a:t>
            </a:r>
            <a:r>
              <a:rPr lang="ko-KR" altLang="en-US" sz="2400" kern="0" dirty="0">
                <a:solidFill>
                  <a:srgbClr val="000000"/>
                </a:solidFill>
              </a:rPr>
              <a:t>업로드</a:t>
            </a:r>
            <a:r>
              <a:rPr lang="en-US" altLang="ko-KR" sz="2400" kern="0" dirty="0">
                <a:solidFill>
                  <a:srgbClr val="000000"/>
                </a:solidFill>
              </a:rPr>
              <a:t>)</a:t>
            </a:r>
            <a:r>
              <a:rPr lang="ko-KR" altLang="en-US" sz="2400" kern="0" dirty="0">
                <a:solidFill>
                  <a:srgbClr val="000000"/>
                </a:solidFill>
              </a:rPr>
              <a:t> </a:t>
            </a:r>
            <a:endParaRPr lang="en-US" altLang="ko-KR" sz="2400" kern="0" dirty="0">
              <a:solidFill>
                <a:srgbClr val="000000"/>
              </a:solidFill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</a:rPr>
              <a:t>제출 기한 </a:t>
            </a:r>
            <a:r>
              <a:rPr lang="en-US" altLang="ko-KR" b="1" kern="0" dirty="0">
                <a:solidFill>
                  <a:srgbClr val="000000"/>
                </a:solidFill>
              </a:rPr>
              <a:t>:  </a:t>
            </a:r>
            <a:r>
              <a:rPr lang="ko-KR" altLang="en-US" b="1" kern="0" dirty="0">
                <a:solidFill>
                  <a:srgbClr val="000000"/>
                </a:solidFill>
              </a:rPr>
              <a:t>최종</a:t>
            </a:r>
            <a:r>
              <a:rPr lang="en-US" altLang="ko-KR" b="1" kern="0" dirty="0">
                <a:solidFill>
                  <a:srgbClr val="000000"/>
                </a:solidFill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</a:rPr>
              <a:t>발표일 </a:t>
            </a:r>
            <a:r>
              <a:rPr lang="ko-KR" altLang="en-US" b="1" kern="0" dirty="0"/>
              <a:t>까지 </a:t>
            </a:r>
            <a:r>
              <a:rPr lang="en-US" altLang="ko-KR" b="1" kern="0" dirty="0"/>
              <a:t>LMS</a:t>
            </a:r>
            <a:r>
              <a:rPr lang="ko-KR" altLang="en-US" b="1" kern="0" dirty="0"/>
              <a:t>에 업로드</a:t>
            </a:r>
            <a:endParaRPr lang="en-US" altLang="ko-KR" b="1" kern="0" dirty="0"/>
          </a:p>
          <a:p>
            <a:pPr lvl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b="1" kern="0" dirty="0">
                <a:solidFill>
                  <a:srgbClr val="000000"/>
                </a:solidFill>
              </a:rPr>
              <a:t> 제출 자료 파일명 </a:t>
            </a:r>
            <a:r>
              <a:rPr lang="en-US" altLang="ko-KR" b="1" kern="0" dirty="0">
                <a:solidFill>
                  <a:srgbClr val="000000"/>
                </a:solidFill>
              </a:rPr>
              <a:t>: </a:t>
            </a:r>
          </a:p>
          <a:p>
            <a:pPr marL="291037" lvl="1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ko-KR" b="1" kern="0" dirty="0">
                <a:solidFill>
                  <a:srgbClr val="000000"/>
                </a:solidFill>
              </a:rPr>
              <a:t>      “</a:t>
            </a:r>
            <a:r>
              <a:rPr lang="ko-KR" altLang="en-US" b="1" kern="0" dirty="0">
                <a:solidFill>
                  <a:srgbClr val="000000"/>
                </a:solidFill>
              </a:rPr>
              <a:t>금</a:t>
            </a:r>
            <a:r>
              <a:rPr lang="en-US" altLang="ko-KR" b="1" kern="0" dirty="0">
                <a:solidFill>
                  <a:srgbClr val="000000"/>
                </a:solidFill>
              </a:rPr>
              <a:t>3</a:t>
            </a:r>
            <a:r>
              <a:rPr lang="ko-KR" altLang="en-US" b="1" kern="0" dirty="0">
                <a:solidFill>
                  <a:srgbClr val="000000"/>
                </a:solidFill>
              </a:rPr>
              <a:t>최종</a:t>
            </a:r>
            <a:r>
              <a:rPr lang="en-US" altLang="ko-KR" b="1" kern="0" dirty="0">
                <a:solidFill>
                  <a:srgbClr val="000000"/>
                </a:solidFill>
              </a:rPr>
              <a:t>.pptx</a:t>
            </a:r>
            <a:r>
              <a:rPr lang="ko-KR" altLang="en-US" b="1" kern="0" dirty="0">
                <a:solidFill>
                  <a:srgbClr val="000000"/>
                </a:solidFill>
              </a:rPr>
              <a:t> ” </a:t>
            </a:r>
            <a:r>
              <a:rPr lang="en-US" altLang="ko-KR" b="1" kern="0" dirty="0">
                <a:solidFill>
                  <a:srgbClr val="000000"/>
                </a:solidFill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</a:rPr>
              <a:t>금요일반 </a:t>
            </a:r>
            <a:r>
              <a:rPr lang="en-US" altLang="ko-KR" b="1" kern="0" dirty="0">
                <a:solidFill>
                  <a:srgbClr val="000000"/>
                </a:solidFill>
              </a:rPr>
              <a:t>3</a:t>
            </a:r>
            <a:r>
              <a:rPr lang="ko-KR" altLang="en-US" b="1" kern="0" dirty="0">
                <a:solidFill>
                  <a:srgbClr val="000000"/>
                </a:solidFill>
              </a:rPr>
              <a:t>조인 경우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</a:p>
          <a:p>
            <a:pPr marL="291037" lvl="1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ko-KR" b="1" kern="0" dirty="0">
                <a:solidFill>
                  <a:srgbClr val="000000"/>
                </a:solidFill>
              </a:rPr>
              <a:t>      “</a:t>
            </a:r>
            <a:r>
              <a:rPr lang="ko-KR" altLang="en-US" b="1" kern="0" dirty="0">
                <a:solidFill>
                  <a:srgbClr val="000000"/>
                </a:solidFill>
              </a:rPr>
              <a:t>금</a:t>
            </a:r>
            <a:r>
              <a:rPr lang="en-US" altLang="ko-KR" b="1" kern="0" dirty="0">
                <a:solidFill>
                  <a:srgbClr val="000000"/>
                </a:solidFill>
              </a:rPr>
              <a:t>3</a:t>
            </a:r>
            <a:r>
              <a:rPr lang="ko-KR" altLang="en-US" b="1" kern="0" dirty="0">
                <a:solidFill>
                  <a:srgbClr val="000000"/>
                </a:solidFill>
              </a:rPr>
              <a:t>최종</a:t>
            </a:r>
            <a:r>
              <a:rPr lang="en-US" altLang="ko-KR" b="1" kern="0" dirty="0">
                <a:solidFill>
                  <a:srgbClr val="000000"/>
                </a:solidFill>
              </a:rPr>
              <a:t>(</a:t>
            </a:r>
            <a:r>
              <a:rPr lang="ko-KR" altLang="en-US" b="1" kern="0" dirty="0" err="1">
                <a:solidFill>
                  <a:srgbClr val="000000"/>
                </a:solidFill>
              </a:rPr>
              <a:t>발표오디오</a:t>
            </a:r>
            <a:r>
              <a:rPr lang="en-US" altLang="ko-KR" b="1" kern="0" dirty="0">
                <a:solidFill>
                  <a:srgbClr val="000000"/>
                </a:solidFill>
              </a:rPr>
              <a:t>).pptx</a:t>
            </a:r>
            <a:r>
              <a:rPr lang="ko-KR" altLang="en-US" b="1" kern="0" dirty="0">
                <a:solidFill>
                  <a:srgbClr val="000000"/>
                </a:solidFill>
              </a:rPr>
              <a:t> ” </a:t>
            </a:r>
            <a:r>
              <a:rPr lang="en-US" altLang="ko-KR" b="1" kern="0" dirty="0">
                <a:solidFill>
                  <a:srgbClr val="000000"/>
                </a:solidFill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</a:rPr>
              <a:t>금요일반 </a:t>
            </a:r>
            <a:r>
              <a:rPr lang="en-US" altLang="ko-KR" b="1" kern="0" dirty="0">
                <a:solidFill>
                  <a:srgbClr val="000000"/>
                </a:solidFill>
              </a:rPr>
              <a:t>3</a:t>
            </a:r>
            <a:r>
              <a:rPr lang="ko-KR" altLang="en-US" b="1" kern="0" dirty="0">
                <a:solidFill>
                  <a:srgbClr val="000000"/>
                </a:solidFill>
              </a:rPr>
              <a:t>조인 경우</a:t>
            </a:r>
            <a:r>
              <a:rPr lang="en-US" altLang="ko-KR" b="1" kern="0" dirty="0">
                <a:solidFill>
                  <a:srgbClr val="000000"/>
                </a:solidFill>
              </a:rPr>
              <a:t>)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212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E08F116-7E19-4911-AA27-52F8CD9D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31" y="2305174"/>
            <a:ext cx="8579123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3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8A2B1EB-67DE-48BA-9D8C-70782976B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39" y="2582068"/>
            <a:ext cx="8468114" cy="27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78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144579-0B60-457D-A9CF-EF4FC456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78" y="2736676"/>
            <a:ext cx="8196582" cy="26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95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FA8FB4B-DAED-4F16-BEE3-B5FBD3651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63" y="1656556"/>
            <a:ext cx="7818942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5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 </a:t>
            </a:r>
            <a:r>
              <a:rPr kumimoji="1" lang="ko-KR" altLang="en-US" dirty="0"/>
              <a:t>제작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6E36286-E6E4-4AA6-9177-C8DEB2C6A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87" y="1733674"/>
            <a:ext cx="727621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4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 txBox="1">
            <a:spLocks/>
          </p:cNvSpPr>
          <p:nvPr/>
        </p:nvSpPr>
        <p:spPr>
          <a:xfrm>
            <a:off x="456283" y="1152500"/>
            <a:ext cx="9577064" cy="6192688"/>
          </a:xfrm>
          <a:prstGeom prst="rect">
            <a:avLst/>
          </a:prstGeom>
        </p:spPr>
        <p:txBody>
          <a:bodyPr vert="horz" lIns="119329" tIns="59665" rIns="119329" bIns="59665" rtlCol="0">
            <a:normAutofit/>
          </a:bodyPr>
          <a:lstStyle>
            <a:lvl1pPr marL="291038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FontTx/>
              <a:buBlip>
                <a:blip r:embed="rId2"/>
              </a:buBlip>
              <a:tabLst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8207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Ø"/>
              <a:tabLst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73114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ppleSDGothicNeo-Regular" charset="-127"/>
              <a:buChar char="▷"/>
              <a:tabLst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64150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■"/>
              <a:tabLst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8752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charset="0"/>
              <a:buChar char="•"/>
              <a:tabLst/>
              <a:defRPr sz="1304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최종 소요 예산</a:t>
            </a:r>
          </a:p>
          <a:p>
            <a:pPr marL="291037" lvl="1" indent="0">
              <a:buFont typeface="Wingdings" charset="2"/>
              <a:buNone/>
              <a:defRPr/>
            </a:pPr>
            <a:endParaRPr lang="en-US" altLang="ko-KR" sz="2800" dirty="0"/>
          </a:p>
        </p:txBody>
      </p:sp>
      <p:sp>
        <p:nvSpPr>
          <p:cNvPr id="9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3. </a:t>
            </a:r>
            <a:r>
              <a:rPr kumimoji="1" lang="ko-KR" altLang="en-US" dirty="0"/>
              <a:t>예산</a:t>
            </a:r>
          </a:p>
        </p:txBody>
      </p:sp>
    </p:spTree>
    <p:extLst>
      <p:ext uri="{BB962C8B-B14F-4D97-AF65-F5344CB8AC3E}">
        <p14:creationId xmlns:p14="http://schemas.microsoft.com/office/powerpoint/2010/main" val="1140348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 txBox="1">
            <a:spLocks/>
          </p:cNvSpPr>
          <p:nvPr/>
        </p:nvSpPr>
        <p:spPr>
          <a:xfrm>
            <a:off x="456283" y="1152500"/>
            <a:ext cx="9577064" cy="6192688"/>
          </a:xfrm>
          <a:prstGeom prst="rect">
            <a:avLst/>
          </a:prstGeom>
        </p:spPr>
        <p:txBody>
          <a:bodyPr vert="horz" lIns="119329" tIns="59665" rIns="119329" bIns="59665" rtlCol="0">
            <a:normAutofit/>
          </a:bodyPr>
          <a:lstStyle>
            <a:lvl1pPr marL="291038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FontTx/>
              <a:buBlip>
                <a:blip r:embed="rId2"/>
              </a:buBlip>
              <a:tabLst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8207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Ø"/>
              <a:tabLst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73114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ppleSDGothicNeo-Regular" charset="-127"/>
              <a:buChar char="▷"/>
              <a:tabLst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64150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■"/>
              <a:tabLst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8752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charset="0"/>
              <a:buChar char="•"/>
              <a:tabLst/>
              <a:defRPr sz="1304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037" lvl="1" indent="0">
              <a:buFont typeface="Wingdings" charset="2"/>
              <a:buNone/>
              <a:defRPr/>
            </a:pPr>
            <a:endParaRPr lang="en-US" altLang="ko-KR" sz="2800" dirty="0"/>
          </a:p>
        </p:txBody>
      </p:sp>
      <p:sp>
        <p:nvSpPr>
          <p:cNvPr id="9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3. </a:t>
            </a:r>
            <a:r>
              <a:rPr kumimoji="1" lang="ko-KR" altLang="en-US" dirty="0"/>
              <a:t>예산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E87CB63-2EBE-40A9-A839-6122000A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7" y="2022375"/>
            <a:ext cx="8501796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66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 txBox="1">
            <a:spLocks/>
          </p:cNvSpPr>
          <p:nvPr/>
        </p:nvSpPr>
        <p:spPr>
          <a:xfrm>
            <a:off x="456283" y="1152500"/>
            <a:ext cx="9577064" cy="6192688"/>
          </a:xfrm>
          <a:prstGeom prst="rect">
            <a:avLst/>
          </a:prstGeom>
        </p:spPr>
        <p:txBody>
          <a:bodyPr vert="horz" lIns="119329" tIns="59665" rIns="119329" bIns="59665" rtlCol="0">
            <a:normAutofit/>
          </a:bodyPr>
          <a:lstStyle>
            <a:lvl1pPr marL="291038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FontTx/>
              <a:buBlip>
                <a:blip r:embed="rId2"/>
              </a:buBlip>
              <a:tabLst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8207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Ø"/>
              <a:tabLst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73114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ppleSDGothicNeo-Regular" charset="-127"/>
              <a:buChar char="▷"/>
              <a:tabLst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64150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■"/>
              <a:tabLst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8752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charset="0"/>
              <a:buChar char="•"/>
              <a:tabLst/>
              <a:defRPr sz="1304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037" lvl="1" indent="0">
              <a:buFont typeface="Wingdings" charset="2"/>
              <a:buNone/>
              <a:defRPr/>
            </a:pPr>
            <a:endParaRPr lang="en-US" altLang="ko-KR" sz="2800" dirty="0"/>
          </a:p>
        </p:txBody>
      </p:sp>
      <p:sp>
        <p:nvSpPr>
          <p:cNvPr id="9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3. </a:t>
            </a:r>
            <a:r>
              <a:rPr kumimoji="1" lang="ko-KR" altLang="en-US" dirty="0"/>
              <a:t>예산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A18432F-0028-4875-84DC-B4744DA3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05" y="2012697"/>
            <a:ext cx="803842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3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 txBox="1">
            <a:spLocks/>
          </p:cNvSpPr>
          <p:nvPr/>
        </p:nvSpPr>
        <p:spPr>
          <a:xfrm>
            <a:off x="456283" y="1152500"/>
            <a:ext cx="9577064" cy="6192688"/>
          </a:xfrm>
          <a:prstGeom prst="rect">
            <a:avLst/>
          </a:prstGeom>
        </p:spPr>
        <p:txBody>
          <a:bodyPr vert="horz" lIns="119329" tIns="59665" rIns="119329" bIns="59665" rtlCol="0">
            <a:normAutofit/>
          </a:bodyPr>
          <a:lstStyle>
            <a:lvl1pPr marL="291038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FontTx/>
              <a:buBlip>
                <a:blip r:embed="rId2"/>
              </a:buBlip>
              <a:tabLst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8207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Ø"/>
              <a:tabLst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73114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ppleSDGothicNeo-Regular" charset="-127"/>
              <a:buChar char="▷"/>
              <a:tabLst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64150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■"/>
              <a:tabLst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87525" indent="-291038" algn="l" defTabSz="972298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charset="0"/>
              <a:buChar char="•"/>
              <a:tabLst/>
              <a:defRPr sz="1304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037" lvl="1" indent="0">
              <a:buFont typeface="Wingdings" charset="2"/>
              <a:buNone/>
              <a:defRPr/>
            </a:pPr>
            <a:endParaRPr lang="en-US" altLang="ko-KR" sz="2800" dirty="0"/>
          </a:p>
        </p:txBody>
      </p:sp>
      <p:sp>
        <p:nvSpPr>
          <p:cNvPr id="9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619153" y="283837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3. </a:t>
            </a:r>
            <a:r>
              <a:rPr kumimoji="1" lang="ko-KR" altLang="en-US" dirty="0"/>
              <a:t>예산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915CAC9-FFDB-44DE-B0C5-FC9B45D4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9" y="1377173"/>
            <a:ext cx="8425719" cy="3743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9B8B4B8-E222-412C-92B3-3D46BD171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39" y="5120498"/>
            <a:ext cx="8462962" cy="17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82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/>
              <a:t>4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sz="3200" dirty="0"/>
              <a:t> </a:t>
            </a:r>
            <a:r>
              <a:rPr lang="en-US" altLang="ko-KR" dirty="0"/>
              <a:t>[1] (</a:t>
            </a:r>
            <a:r>
              <a:rPr lang="ko-KR" altLang="en-US" dirty="0"/>
              <a:t>이 곳에 나열한 참고자료는 반드시 본문에 인용된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      </a:t>
            </a:r>
            <a:r>
              <a:rPr lang="ko-KR" altLang="en-US" dirty="0"/>
              <a:t> 것이어야 함</a:t>
            </a:r>
            <a:r>
              <a:rPr lang="en-US" altLang="ko-KR" dirty="0"/>
              <a:t>)</a:t>
            </a:r>
          </a:p>
          <a:p>
            <a:pPr>
              <a:buNone/>
            </a:pPr>
            <a:r>
              <a:rPr lang="en-US" altLang="ko-KR" dirty="0"/>
              <a:t> [2]</a:t>
            </a:r>
          </a:p>
          <a:p>
            <a:pPr>
              <a:buNone/>
            </a:pPr>
            <a:r>
              <a:rPr lang="en-US" altLang="ko-KR" dirty="0"/>
              <a:t> [3]</a:t>
            </a:r>
          </a:p>
          <a:p>
            <a:pPr marL="0" indent="0">
              <a:buNone/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599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F0BC20C7-C0C4-49D6-A5E7-44BBA85990FB}"/>
              </a:ext>
            </a:extLst>
          </p:cNvPr>
          <p:cNvSpPr/>
          <p:nvPr/>
        </p:nvSpPr>
        <p:spPr>
          <a:xfrm>
            <a:off x="651067" y="1512540"/>
            <a:ext cx="9339416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2800" b="1" kern="0" dirty="0">
              <a:solidFill>
                <a:srgbClr val="000000"/>
              </a:solidFill>
            </a:endParaRPr>
          </a:p>
          <a:p>
            <a:r>
              <a:rPr lang="ko-KR" altLang="en-US" sz="2800" b="1" kern="0" dirty="0">
                <a:solidFill>
                  <a:srgbClr val="000000"/>
                </a:solidFill>
              </a:rPr>
              <a:t>최종 발표의 오디오 파일은 매우 중요합니다</a:t>
            </a:r>
            <a:r>
              <a:rPr lang="en-US" altLang="ko-KR" sz="2800" b="1" kern="0" dirty="0">
                <a:solidFill>
                  <a:srgbClr val="000000"/>
                </a:solidFill>
              </a:rPr>
              <a:t>.</a:t>
            </a:r>
          </a:p>
          <a:p>
            <a:endParaRPr lang="en-US" altLang="ko-KR" sz="2800" b="1" kern="0" dirty="0">
              <a:solidFill>
                <a:srgbClr val="000000"/>
              </a:solidFill>
            </a:endParaRPr>
          </a:p>
          <a:p>
            <a:r>
              <a:rPr lang="ko-KR" altLang="en-US" sz="2800" b="1" kern="0" dirty="0">
                <a:solidFill>
                  <a:srgbClr val="FF0000"/>
                </a:solidFill>
              </a:rPr>
              <a:t>발표 오디오 파일이</a:t>
            </a:r>
            <a:endParaRPr lang="en-US" altLang="ko-KR" sz="2800" b="1" kern="0" dirty="0">
              <a:solidFill>
                <a:srgbClr val="FF0000"/>
              </a:solidFill>
            </a:endParaRPr>
          </a:p>
          <a:p>
            <a:r>
              <a:rPr lang="en-US" altLang="ko-KR" sz="2800" b="1" kern="0" dirty="0">
                <a:solidFill>
                  <a:srgbClr val="FF0000"/>
                </a:solidFill>
              </a:rPr>
              <a:t> </a:t>
            </a:r>
            <a:r>
              <a:rPr lang="en-US" altLang="ko-KR" sz="2800" b="1" kern="0" dirty="0" err="1">
                <a:solidFill>
                  <a:srgbClr val="FF0000"/>
                </a:solidFill>
              </a:rPr>
              <a:t>Powerpoint</a:t>
            </a:r>
            <a:r>
              <a:rPr lang="ko-KR" altLang="en-US" sz="2800" b="1" kern="0" dirty="0">
                <a:solidFill>
                  <a:srgbClr val="FF0000"/>
                </a:solidFill>
              </a:rPr>
              <a:t>에서 </a:t>
            </a:r>
            <a:r>
              <a:rPr lang="en-US" altLang="ko-KR" sz="2800" b="1" kern="0" dirty="0">
                <a:solidFill>
                  <a:srgbClr val="FF0000"/>
                </a:solidFill>
              </a:rPr>
              <a:t> </a:t>
            </a:r>
            <a:r>
              <a:rPr lang="ko-KR" altLang="en-US" sz="2800" b="1" kern="0" dirty="0">
                <a:solidFill>
                  <a:srgbClr val="FF0000"/>
                </a:solidFill>
              </a:rPr>
              <a:t>파일</a:t>
            </a:r>
            <a:r>
              <a:rPr lang="en-US" altLang="ko-KR" sz="2800" b="1" kern="0" dirty="0">
                <a:solidFill>
                  <a:srgbClr val="FF0000"/>
                </a:solidFill>
              </a:rPr>
              <a:t>, </a:t>
            </a:r>
            <a:r>
              <a:rPr lang="ko-KR" altLang="en-US" sz="2800" b="1" kern="0" dirty="0">
                <a:solidFill>
                  <a:srgbClr val="FF0000"/>
                </a:solidFill>
              </a:rPr>
              <a:t>내보내기</a:t>
            </a:r>
            <a:r>
              <a:rPr lang="en-US" altLang="ko-KR" sz="2800" b="1" kern="0" dirty="0">
                <a:solidFill>
                  <a:srgbClr val="FF0000"/>
                </a:solidFill>
              </a:rPr>
              <a:t>, </a:t>
            </a:r>
            <a:r>
              <a:rPr lang="ko-KR" altLang="en-US" sz="2800" b="1" kern="0" dirty="0">
                <a:solidFill>
                  <a:srgbClr val="FF0000"/>
                </a:solidFill>
              </a:rPr>
              <a:t>비디오 만들기에서 </a:t>
            </a:r>
            <a:endParaRPr lang="en-US" altLang="ko-KR" sz="2800" b="1" kern="0" dirty="0">
              <a:solidFill>
                <a:srgbClr val="FF0000"/>
              </a:solidFill>
            </a:endParaRPr>
          </a:p>
          <a:p>
            <a:r>
              <a:rPr lang="en-US" altLang="ko-KR" sz="2800" b="1" kern="0" dirty="0">
                <a:solidFill>
                  <a:srgbClr val="FF0000"/>
                </a:solidFill>
              </a:rPr>
              <a:t>   MP4</a:t>
            </a:r>
            <a:r>
              <a:rPr lang="ko-KR" altLang="en-US" sz="2800" b="1" kern="0" dirty="0">
                <a:solidFill>
                  <a:srgbClr val="FF0000"/>
                </a:solidFill>
              </a:rPr>
              <a:t>파일이 모든 내용을 포함하도록</a:t>
            </a:r>
            <a:endParaRPr lang="en-US" altLang="ko-KR" sz="2800" b="1" kern="0" dirty="0">
              <a:solidFill>
                <a:srgbClr val="FF0000"/>
              </a:solidFill>
            </a:endParaRPr>
          </a:p>
          <a:p>
            <a:r>
              <a:rPr lang="en-US" altLang="ko-KR" sz="2800" b="1" kern="0" dirty="0">
                <a:solidFill>
                  <a:srgbClr val="FF0000"/>
                </a:solidFill>
              </a:rPr>
              <a:t>     </a:t>
            </a:r>
            <a:r>
              <a:rPr lang="ko-KR" altLang="en-US" sz="2800" b="1" kern="0" dirty="0">
                <a:solidFill>
                  <a:srgbClr val="FF0000"/>
                </a:solidFill>
              </a:rPr>
              <a:t>문제없이 만들어 지는 경우에만 전송하기 바랍니다</a:t>
            </a:r>
            <a:r>
              <a:rPr lang="en-US" altLang="ko-KR" sz="2800" b="1" kern="0" dirty="0">
                <a:solidFill>
                  <a:srgbClr val="FF0000"/>
                </a:solidFill>
              </a:rPr>
              <a:t>.</a:t>
            </a:r>
            <a:r>
              <a:rPr lang="ko-KR" altLang="en-US" sz="2800" b="1" kern="0" dirty="0">
                <a:solidFill>
                  <a:srgbClr val="FF0000"/>
                </a:solidFill>
              </a:rPr>
              <a:t>  </a:t>
            </a:r>
            <a:endParaRPr lang="en-US" altLang="ko-KR" sz="2800" b="1" kern="0" dirty="0">
              <a:solidFill>
                <a:srgbClr val="FF0000"/>
              </a:solidFill>
            </a:endParaRPr>
          </a:p>
          <a:p>
            <a:endParaRPr lang="en-US" altLang="ko-KR" sz="2800" b="1" kern="0" dirty="0">
              <a:solidFill>
                <a:srgbClr val="FF0000"/>
              </a:solidFill>
            </a:endParaRPr>
          </a:p>
          <a:p>
            <a:r>
              <a:rPr lang="ko-KR" altLang="en-US" sz="2800" b="1" kern="0" dirty="0">
                <a:solidFill>
                  <a:srgbClr val="000000"/>
                </a:solidFill>
              </a:rPr>
              <a:t>다른 조원의 컴퓨터에서도 무사히 만들어 지는지</a:t>
            </a:r>
            <a:endParaRPr lang="en-US" altLang="ko-KR" sz="2800" b="1" kern="0" dirty="0">
              <a:solidFill>
                <a:srgbClr val="000000"/>
              </a:solidFill>
            </a:endParaRPr>
          </a:p>
          <a:p>
            <a:r>
              <a:rPr lang="en-US" altLang="ko-KR" sz="2800" b="1" kern="0" dirty="0">
                <a:solidFill>
                  <a:srgbClr val="000000"/>
                </a:solidFill>
              </a:rPr>
              <a:t>  </a:t>
            </a:r>
            <a:r>
              <a:rPr lang="ko-KR" altLang="en-US" sz="2800" b="1" kern="0" dirty="0">
                <a:solidFill>
                  <a:srgbClr val="000000"/>
                </a:solidFill>
              </a:rPr>
              <a:t>중복 확인하기 </a:t>
            </a:r>
            <a:r>
              <a:rPr lang="ko-KR" altLang="en-US" sz="2800" b="1" kern="0" dirty="0" smtClean="0">
                <a:solidFill>
                  <a:srgbClr val="000000"/>
                </a:solidFill>
              </a:rPr>
              <a:t>바랍니다</a:t>
            </a:r>
            <a:r>
              <a:rPr lang="en-US" altLang="ko-KR" sz="2800" b="1" kern="0" dirty="0">
                <a:solidFill>
                  <a:srgbClr val="000000"/>
                </a:solidFill>
              </a:rPr>
              <a:t>.</a:t>
            </a:r>
            <a:endParaRPr lang="ko-KR" altLang="en-US" sz="2800" dirty="0"/>
          </a:p>
        </p:txBody>
      </p:sp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97DCD9EF-DEE9-44CB-B7FF-8BC3208761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ko-KR" altLang="en-US" dirty="0"/>
              <a:t>최종 발표 자료 제출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00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/>
              <a:t>4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sz="32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9AF7F52-1655-4313-996F-C78873565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03" y="2160612"/>
            <a:ext cx="7324725" cy="22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58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동작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FEA341E6-FE65-45E8-B4C9-2BBBD79A4D64}"/>
              </a:ext>
            </a:extLst>
          </p:cNvPr>
          <p:cNvSpPr/>
          <p:nvPr/>
        </p:nvSpPr>
        <p:spPr>
          <a:xfrm>
            <a:off x="1000640" y="3376037"/>
            <a:ext cx="8560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FF0000"/>
                </a:solidFill>
              </a:rPr>
              <a:t>동영상 시연 </a:t>
            </a:r>
            <a:r>
              <a:rPr lang="en-US" altLang="ko-KR" sz="3200" b="1" kern="0" dirty="0">
                <a:solidFill>
                  <a:srgbClr val="FF0000"/>
                </a:solidFill>
              </a:rPr>
              <a:t>: </a:t>
            </a:r>
            <a:r>
              <a:rPr lang="ko-KR" altLang="en-US" sz="3200" b="1" kern="0" dirty="0">
                <a:solidFill>
                  <a:srgbClr val="FF0000"/>
                </a:solidFill>
              </a:rPr>
              <a:t>충분한 시연을 요함</a:t>
            </a:r>
            <a:r>
              <a:rPr lang="en-US" altLang="ko-KR" sz="3200" b="1" kern="0" dirty="0">
                <a:solidFill>
                  <a:srgbClr val="FF0000"/>
                </a:solidFill>
              </a:rPr>
              <a:t>. (5</a:t>
            </a:r>
            <a:r>
              <a:rPr lang="ko-KR" altLang="en-US" sz="3200" b="1" kern="0" dirty="0">
                <a:solidFill>
                  <a:srgbClr val="FF0000"/>
                </a:solidFill>
              </a:rPr>
              <a:t>분 이상</a:t>
            </a:r>
            <a:r>
              <a:rPr lang="en-US" altLang="ko-KR" sz="3200" b="1" kern="0" dirty="0">
                <a:solidFill>
                  <a:srgbClr val="FF0000"/>
                </a:solidFill>
              </a:rPr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56280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="" xmlns:a16="http://schemas.microsoft.com/office/drawing/2014/main" id="{05274CF0-F5F6-F44E-9BCF-B180C98DF182}"/>
              </a:ext>
            </a:extLst>
          </p:cNvPr>
          <p:cNvSpPr txBox="1">
            <a:spLocks/>
          </p:cNvSpPr>
          <p:nvPr/>
        </p:nvSpPr>
        <p:spPr>
          <a:xfrm>
            <a:off x="384275" y="3416300"/>
            <a:ext cx="9793088" cy="1089025"/>
          </a:xfrm>
          <a:prstGeom prst="rect">
            <a:avLst/>
          </a:prstGeom>
        </p:spPr>
        <p:txBody>
          <a:bodyPr vert="horz" lIns="119329" tIns="59665" rIns="119329" bIns="59665" rtlCol="0" anchor="ctr">
            <a:normAutofit/>
          </a:bodyPr>
          <a:lstStyle>
            <a:lvl1pPr algn="ctr" defTabSz="972298" rtl="0" eaLnBrk="1" latinLnBrk="1" hangingPunct="1">
              <a:spcBef>
                <a:spcPct val="0"/>
              </a:spcBef>
              <a:buNone/>
              <a:defRPr sz="4644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ctr" defTabSz="972298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Thank you</a:t>
            </a:r>
            <a:endParaRPr kumimoji="1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8663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AFA5941D-505F-4224-AD6F-68C41A26FB73}"/>
              </a:ext>
            </a:extLst>
          </p:cNvPr>
          <p:cNvSpPr/>
          <p:nvPr/>
        </p:nvSpPr>
        <p:spPr>
          <a:xfrm>
            <a:off x="816323" y="1872580"/>
            <a:ext cx="8763000" cy="357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최종 발표 및 최종 보고서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졸업논문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에는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아래의 내용이 포함되어야 합니다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안정적인 동작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반복적인 실행에도 안정적으로 작동 되는가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?)</a:t>
            </a: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고도화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기존의 선행 문헌과 비교하여 충분히 고도화 되었는가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?)</a:t>
            </a: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성능 시험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기존의 선행 문헌과 비교하여 장점이 실험으로 충분히 검증 되었는가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?)</a:t>
            </a: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사용자 편의성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처음 사용하는 사람도 쉽게 사용할 수 있는가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?)</a:t>
            </a: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작품의 외적 완성도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+mn-ea"/>
              </a:rPr>
              <a:t>작품의 외적 완성도가 높은가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+mn-ea"/>
              </a:rPr>
              <a:t>?)</a:t>
            </a:r>
            <a:endParaRPr lang="ko-KR" altLang="en-US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32760614-E42A-40FD-B646-FA88B4E87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ko-KR" altLang="en-US" dirty="0"/>
              <a:t>최종 발표 자료 및 최종 보고서 작성 시 중요한 점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7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endParaRPr lang="en-US" altLang="ko-KR" sz="1600" kern="0" dirty="0"/>
          </a:p>
          <a:p>
            <a:pPr marL="0" indent="0" algn="ctr">
              <a:buNone/>
              <a:defRPr/>
            </a:pPr>
            <a:endParaRPr lang="en-US" altLang="ko-KR" sz="1600" kern="0" dirty="0"/>
          </a:p>
          <a:p>
            <a:pPr marL="0" indent="0" algn="ctr">
              <a:buNone/>
              <a:defRPr/>
            </a:pPr>
            <a:r>
              <a:rPr lang="ko-KR" altLang="en-US" sz="4000" kern="0" dirty="0"/>
              <a:t>선배들의 사례를 활용한 </a:t>
            </a:r>
            <a:endParaRPr lang="en-US" altLang="ko-KR" sz="4000" kern="0" dirty="0"/>
          </a:p>
          <a:p>
            <a:pPr marL="0" indent="0" algn="ctr">
              <a:buNone/>
              <a:defRPr/>
            </a:pPr>
            <a:r>
              <a:rPr lang="ko-KR" altLang="en-US" sz="4000" kern="0" dirty="0"/>
              <a:t>최종발표 작성에 대한 안내</a:t>
            </a:r>
          </a:p>
        </p:txBody>
      </p:sp>
      <p:pic>
        <p:nvPicPr>
          <p:cNvPr id="5" name="_x204724944" descr="EMB00000a8814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4336432"/>
            <a:ext cx="2282874" cy="2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76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altLang="ko-KR" sz="3500" dirty="0"/>
              <a:t>Touch Panel</a:t>
            </a:r>
            <a:r>
              <a:rPr lang="ko-KR" altLang="en-US" sz="3500" dirty="0"/>
              <a:t>과 </a:t>
            </a:r>
            <a:r>
              <a:rPr lang="en-US" altLang="ko-KR" sz="3500" dirty="0"/>
              <a:t>Bluetooth</a:t>
            </a:r>
            <a:r>
              <a:rPr lang="ko-KR" altLang="en-US" sz="3500" dirty="0"/>
              <a:t>를 이용한 </a:t>
            </a:r>
            <a:br>
              <a:rPr lang="ko-KR" altLang="en-US" sz="3500" dirty="0"/>
            </a:br>
            <a:r>
              <a:rPr lang="ko-KR" altLang="en-US" sz="3500" dirty="0"/>
              <a:t>전광판 제어 시스템</a:t>
            </a:r>
            <a:endParaRPr lang="en-US" altLang="ko-KR" sz="3500" dirty="0"/>
          </a:p>
          <a:p>
            <a:pPr marL="0" indent="0" algn="ctr">
              <a:buNone/>
            </a:pPr>
            <a:endParaRPr kumimoji="1" lang="en-US" altLang="ko-KR" dirty="0"/>
          </a:p>
          <a:p>
            <a:pPr algn="ctr">
              <a:lnSpc>
                <a:spcPct val="90000"/>
              </a:lnSpc>
              <a:buNone/>
              <a:defRPr/>
            </a:pPr>
            <a:r>
              <a:rPr lang="ko-KR" altLang="en-US" sz="3300" kern="0" dirty="0"/>
              <a:t>최종 발표</a:t>
            </a:r>
          </a:p>
          <a:p>
            <a:pPr algn="ctr">
              <a:lnSpc>
                <a:spcPct val="90000"/>
              </a:lnSpc>
              <a:buNone/>
              <a:defRPr/>
            </a:pPr>
            <a:endParaRPr lang="ko-KR" altLang="en-US" kern="0" dirty="0"/>
          </a:p>
          <a:p>
            <a:pPr algn="ctr">
              <a:lnSpc>
                <a:spcPct val="90000"/>
              </a:lnSpc>
              <a:buNone/>
              <a:defRPr/>
            </a:pPr>
            <a:r>
              <a:rPr lang="en-US" altLang="ko-KR" kern="0" dirty="0"/>
              <a:t>2020. **. **</a:t>
            </a:r>
          </a:p>
          <a:p>
            <a:pPr algn="ctr">
              <a:lnSpc>
                <a:spcPct val="90000"/>
              </a:lnSpc>
              <a:buNone/>
              <a:defRPr/>
            </a:pPr>
            <a:endParaRPr lang="en-US" altLang="ko-KR" kern="0" dirty="0"/>
          </a:p>
          <a:p>
            <a:pPr algn="ctr">
              <a:lnSpc>
                <a:spcPct val="90000"/>
              </a:lnSpc>
              <a:buNone/>
              <a:defRPr/>
            </a:pPr>
            <a:r>
              <a:rPr lang="en-US" altLang="ko-KR" kern="0" dirty="0"/>
              <a:t>*</a:t>
            </a:r>
            <a:r>
              <a:rPr lang="ko-KR" altLang="en-US" kern="0" dirty="0"/>
              <a:t>요일 </a:t>
            </a:r>
            <a:r>
              <a:rPr lang="en-US" altLang="ko-KR" kern="0" dirty="0"/>
              <a:t>- * </a:t>
            </a:r>
            <a:r>
              <a:rPr lang="ko-KR" altLang="en-US" kern="0" dirty="0"/>
              <a:t>조</a:t>
            </a:r>
            <a:endParaRPr lang="en-US" altLang="ko-KR" kern="0" dirty="0"/>
          </a:p>
          <a:p>
            <a:pPr algn="ctr">
              <a:lnSpc>
                <a:spcPct val="90000"/>
              </a:lnSpc>
              <a:buNone/>
              <a:defRPr/>
            </a:pPr>
            <a:endParaRPr lang="en-US" altLang="ko-KR" kern="0" dirty="0"/>
          </a:p>
          <a:p>
            <a:pPr algn="ctr">
              <a:lnSpc>
                <a:spcPct val="90000"/>
              </a:lnSpc>
              <a:buNone/>
              <a:defRPr/>
            </a:pPr>
            <a:r>
              <a:rPr lang="ko-KR" altLang="en-US" kern="0" dirty="0"/>
              <a:t>학번 </a:t>
            </a:r>
            <a:r>
              <a:rPr lang="en-US" altLang="ko-KR" kern="0" dirty="0"/>
              <a:t>***</a:t>
            </a:r>
            <a:r>
              <a:rPr lang="ko-KR" altLang="en-US" kern="0" dirty="0"/>
              <a:t> 성명 </a:t>
            </a:r>
            <a:r>
              <a:rPr lang="en-US" altLang="ko-KR" kern="0" dirty="0"/>
              <a:t>***</a:t>
            </a:r>
            <a:r>
              <a:rPr lang="ko-KR" altLang="en-US" kern="0" dirty="0"/>
              <a:t> </a:t>
            </a:r>
            <a:r>
              <a:rPr lang="en-US" altLang="ko-KR" kern="0" dirty="0"/>
              <a:t>(</a:t>
            </a:r>
            <a:r>
              <a:rPr lang="ko-KR" altLang="en-US" kern="0" dirty="0"/>
              <a:t>전화번호 </a:t>
            </a:r>
            <a:r>
              <a:rPr lang="en-US" altLang="ko-KR" kern="0" dirty="0"/>
              <a:t>***)</a:t>
            </a:r>
            <a:endParaRPr lang="ko-KR" altLang="en-US" kern="0" dirty="0"/>
          </a:p>
          <a:p>
            <a:pPr algn="ctr">
              <a:buNone/>
              <a:defRPr/>
            </a:pPr>
            <a:r>
              <a:rPr lang="ko-KR" altLang="en-US" kern="0" dirty="0"/>
              <a:t>학번 </a:t>
            </a:r>
            <a:r>
              <a:rPr lang="en-US" altLang="ko-KR" kern="0" dirty="0"/>
              <a:t>***</a:t>
            </a:r>
            <a:r>
              <a:rPr lang="ko-KR" altLang="en-US" kern="0" dirty="0"/>
              <a:t> 성명 </a:t>
            </a:r>
            <a:r>
              <a:rPr lang="en-US" altLang="ko-KR" kern="0" dirty="0"/>
              <a:t>***</a:t>
            </a:r>
            <a:r>
              <a:rPr lang="ko-KR" altLang="en-US" kern="0" dirty="0"/>
              <a:t> </a:t>
            </a:r>
            <a:r>
              <a:rPr lang="en-US" altLang="ko-KR" kern="0" dirty="0"/>
              <a:t>(</a:t>
            </a:r>
            <a:r>
              <a:rPr lang="ko-KR" altLang="en-US" kern="0" dirty="0"/>
              <a:t>전화번호 </a:t>
            </a:r>
            <a:r>
              <a:rPr lang="en-US" altLang="ko-KR" kern="0" dirty="0"/>
              <a:t>***)</a:t>
            </a:r>
          </a:p>
          <a:p>
            <a:pPr algn="ctr">
              <a:buNone/>
              <a:defRPr/>
            </a:pPr>
            <a:r>
              <a:rPr lang="en-US" altLang="ko-KR" kern="0" dirty="0"/>
              <a:t> </a:t>
            </a:r>
            <a:r>
              <a:rPr lang="ko-KR" altLang="en-US" kern="0" dirty="0"/>
              <a:t>학번 </a:t>
            </a:r>
            <a:r>
              <a:rPr lang="en-US" altLang="ko-KR" kern="0" dirty="0"/>
              <a:t>***</a:t>
            </a:r>
            <a:r>
              <a:rPr lang="ko-KR" altLang="en-US" kern="0" dirty="0"/>
              <a:t> 성명 </a:t>
            </a:r>
            <a:r>
              <a:rPr lang="en-US" altLang="ko-KR" kern="0" dirty="0"/>
              <a:t>***</a:t>
            </a:r>
            <a:r>
              <a:rPr lang="ko-KR" altLang="en-US" kern="0" dirty="0"/>
              <a:t> </a:t>
            </a:r>
            <a:r>
              <a:rPr lang="en-US" altLang="ko-KR" kern="0" dirty="0"/>
              <a:t>(</a:t>
            </a:r>
            <a:r>
              <a:rPr lang="ko-KR" altLang="en-US" kern="0" dirty="0"/>
              <a:t>전화번호 </a:t>
            </a:r>
            <a:r>
              <a:rPr lang="en-US" altLang="ko-KR" kern="0" dirty="0"/>
              <a:t>***)</a:t>
            </a:r>
          </a:p>
          <a:p>
            <a:pPr algn="ctr">
              <a:buNone/>
              <a:defRPr/>
            </a:pPr>
            <a:r>
              <a:rPr lang="ko-KR" altLang="en-US" kern="0" dirty="0"/>
              <a:t>학번 </a:t>
            </a:r>
            <a:r>
              <a:rPr lang="en-US" altLang="ko-KR" kern="0" dirty="0"/>
              <a:t>***</a:t>
            </a:r>
            <a:r>
              <a:rPr lang="ko-KR" altLang="en-US" kern="0" dirty="0"/>
              <a:t> 성명 </a:t>
            </a:r>
            <a:r>
              <a:rPr lang="en-US" altLang="ko-KR" kern="0" dirty="0"/>
              <a:t>***</a:t>
            </a:r>
            <a:r>
              <a:rPr lang="ko-KR" altLang="en-US" kern="0" dirty="0"/>
              <a:t> </a:t>
            </a:r>
            <a:r>
              <a:rPr lang="en-US" altLang="ko-KR" kern="0" dirty="0"/>
              <a:t>(</a:t>
            </a:r>
            <a:r>
              <a:rPr lang="ko-KR" altLang="en-US" kern="0" dirty="0"/>
              <a:t>전화번호 </a:t>
            </a:r>
            <a:r>
              <a:rPr lang="en-US" altLang="ko-KR" kern="0" dirty="0"/>
              <a:t>***)</a:t>
            </a:r>
          </a:p>
        </p:txBody>
      </p:sp>
    </p:spTree>
    <p:extLst>
      <p:ext uri="{BB962C8B-B14F-4D97-AF65-F5344CB8AC3E}">
        <p14:creationId xmlns:p14="http://schemas.microsoft.com/office/powerpoint/2010/main" val="29647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4315" y="288404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1. </a:t>
            </a:r>
            <a:r>
              <a:rPr kumimoji="1" lang="ko-KR" altLang="en-US" dirty="0">
                <a:solidFill>
                  <a:schemeClr val="tx1"/>
                </a:solidFill>
              </a:rPr>
              <a:t>과제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spcAft>
                <a:spcPts val="400"/>
              </a:spcAft>
              <a:buNone/>
              <a:defRPr/>
            </a:pPr>
            <a:r>
              <a:rPr lang="en-US" altLang="ko-KR" sz="3200" kern="0" dirty="0">
                <a:solidFill>
                  <a:srgbClr val="000000"/>
                </a:solidFill>
              </a:rPr>
              <a:t>1. </a:t>
            </a:r>
            <a:r>
              <a:rPr lang="ko-KR" altLang="en-US" sz="3200" kern="0" dirty="0">
                <a:solidFill>
                  <a:srgbClr val="000000"/>
                </a:solidFill>
              </a:rPr>
              <a:t>과제 내용</a:t>
            </a:r>
            <a:endParaRPr lang="en-US" altLang="ko-KR" sz="3200" kern="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kern="0" dirty="0">
                <a:solidFill>
                  <a:srgbClr val="000000"/>
                </a:solidFill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</a:rPr>
              <a:t>전체 회로도 제시 및 과제 내용 간략 설명</a:t>
            </a:r>
            <a:endParaRPr lang="en-US" altLang="ko-KR" sz="280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60240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/>
              <a:t>과제 내용 </a:t>
            </a:r>
            <a:r>
              <a:rPr lang="en-US" altLang="ko-KR" dirty="0"/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62DEE27-18F0-4998-9D5A-8B6ADBEA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95" y="1705099"/>
            <a:ext cx="8116387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1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451" y="302692"/>
            <a:ext cx="9289032" cy="46724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2DD38D4-0588-3C4C-8238-53278285B3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91" y="1080493"/>
            <a:ext cx="9577064" cy="6192688"/>
          </a:xfrm>
        </p:spPr>
        <p:txBody>
          <a:bodyPr>
            <a:normAutofit/>
          </a:bodyPr>
          <a:lstStyle/>
          <a:p>
            <a:pPr marL="291037" lvl="1" indent="0">
              <a:buNone/>
              <a:defRPr/>
            </a:pPr>
            <a:r>
              <a:rPr lang="ko-KR" altLang="en-US" sz="2800" dirty="0"/>
              <a:t>  </a:t>
            </a:r>
            <a:r>
              <a:rPr lang="en-US" altLang="ko-KR" sz="2800" dirty="0"/>
              <a:t> </a:t>
            </a:r>
            <a:endParaRPr kumimoji="1" lang="ko-KR" altLang="en-US" sz="2800" dirty="0"/>
          </a:p>
          <a:p>
            <a:pPr marL="291037" lvl="1" indent="0">
              <a:buNone/>
              <a:defRPr/>
            </a:pPr>
            <a:endParaRPr lang="en-US" altLang="ko-KR" sz="2800" dirty="0"/>
          </a:p>
        </p:txBody>
      </p:sp>
      <p:sp>
        <p:nvSpPr>
          <p:cNvPr id="14" name="텍스트 개체 틀 1">
            <a:extLst>
              <a:ext uri="{FF2B5EF4-FFF2-40B4-BE49-F238E27FC236}">
                <a16:creationId xmlns="" xmlns:a16="http://schemas.microsoft.com/office/drawing/2014/main" id="{E6A09F04-FC45-2C46-A14F-8EEBCAED3AE1}"/>
              </a:ext>
            </a:extLst>
          </p:cNvPr>
          <p:cNvSpPr txBox="1">
            <a:spLocks/>
          </p:cNvSpPr>
          <p:nvPr/>
        </p:nvSpPr>
        <p:spPr>
          <a:xfrm>
            <a:off x="557924" y="275446"/>
            <a:ext cx="9289032" cy="4672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 spc="-4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89992" indent="-303843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15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15373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26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701522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87671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8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67382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9970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611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32268" indent="-243075" algn="l" defTabSz="97229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1. </a:t>
            </a:r>
            <a:r>
              <a:rPr lang="ko-KR" altLang="en-US" dirty="0"/>
              <a:t>과제 내용 </a:t>
            </a:r>
            <a:r>
              <a:rPr lang="en-US" altLang="ko-KR" dirty="0"/>
              <a:t> 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4B662C3-5311-4813-925C-91E00D3F0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62" y="1584548"/>
            <a:ext cx="8040755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58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85266</TotalTime>
  <Words>521</Words>
  <Application>Microsoft Office PowerPoint</Application>
  <PresentationFormat>사용자 지정</PresentationFormat>
  <Paragraphs>136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AppleSDGothicNeo-Regular</vt:lpstr>
      <vt:lpstr>LucidaGrande</vt:lpstr>
      <vt:lpstr>맑은 고딕</vt:lpstr>
      <vt:lpstr>맑은 고딕</vt:lpstr>
      <vt:lpstr>Arial</vt:lpstr>
      <vt:lpstr>Wingdings</vt:lpstr>
      <vt:lpstr>Office 테마</vt:lpstr>
      <vt:lpstr>최종 발표 작성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프로모션 기획 템플릿</dc:title>
  <dc:creator>주소현</dc:creator>
  <cp:lastModifiedBy>DSSUNG</cp:lastModifiedBy>
  <cp:revision>7492</cp:revision>
  <cp:lastPrinted>2018-12-07T05:42:21Z</cp:lastPrinted>
  <dcterms:created xsi:type="dcterms:W3CDTF">2013-05-15T08:14:35Z</dcterms:created>
  <dcterms:modified xsi:type="dcterms:W3CDTF">2021-04-21T05:55:04Z</dcterms:modified>
</cp:coreProperties>
</file>